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Montserrat SemiBold"/>
      <p:regular r:id="rId41"/>
      <p:bold r:id="rId42"/>
      <p:italic r:id="rId43"/>
      <p:boldItalic r:id="rId44"/>
    </p:embeddedFont>
    <p:embeddedFont>
      <p:font typeface="Montserrat"/>
      <p:regular r:id="rId45"/>
      <p:bold r:id="rId46"/>
      <p:italic r:id="rId47"/>
      <p:boldItalic r:id="rId48"/>
    </p:embeddedFont>
    <p:embeddedFont>
      <p:font typeface="Montserrat Medium"/>
      <p:regular r:id="rId49"/>
      <p:bold r:id="rId50"/>
      <p:italic r:id="rId51"/>
      <p:boldItalic r:id="rId52"/>
    </p:embeddedFont>
    <p:embeddedFont>
      <p:font typeface="Montserrat ExtraBold"/>
      <p:bold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MontserratSemiBold-bold.fntdata"/><Relationship Id="rId41" Type="http://schemas.openxmlformats.org/officeDocument/2006/relationships/font" Target="fonts/MontserratSemiBold-regular.fntdata"/><Relationship Id="rId44" Type="http://schemas.openxmlformats.org/officeDocument/2006/relationships/font" Target="fonts/MontserratSemiBold-boldItalic.fntdata"/><Relationship Id="rId43" Type="http://schemas.openxmlformats.org/officeDocument/2006/relationships/font" Target="fonts/MontserratSemiBold-italic.fntdata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Montserrat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Medium-italic.fntdata"/><Relationship Id="rId50" Type="http://schemas.openxmlformats.org/officeDocument/2006/relationships/font" Target="fonts/MontserratMedium-bold.fntdata"/><Relationship Id="rId53" Type="http://schemas.openxmlformats.org/officeDocument/2006/relationships/font" Target="fonts/MontserratExtraBold-bold.fntdata"/><Relationship Id="rId52" Type="http://schemas.openxmlformats.org/officeDocument/2006/relationships/font" Target="fonts/MontserratMedium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MontserratExtraBol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7804605f71_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7804605f71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7804605f7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7804605f7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7804605f71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7804605f71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7804605f71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7804605f71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7804605f71_7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7804605f71_7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7804605f71_6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7804605f71_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7804605f71_7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7804605f71_7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7804605f71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7804605f71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7804605f71_7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7804605f71_7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7804605f7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7804605f7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7804605f7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7804605f7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7804605f71_8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7804605f71_8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7804605f71_8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7804605f71_8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7804605f71_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7804605f71_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7804605f71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7804605f71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7804605f71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7804605f71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7804605f71_8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7804605f71_8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7804605f71_8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7804605f71_8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7804605f71_8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7804605f71_8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7804605f71_8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7804605f71_8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7804605f7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7804605f7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50">
                <a:solidFill>
                  <a:srgbClr val="0A0A23"/>
                </a:solidFill>
                <a:highlight>
                  <a:schemeClr val="lt1"/>
                </a:highlight>
              </a:rPr>
              <a:t>Examples of OOP langs:</a:t>
            </a:r>
            <a:endParaRPr i="1" sz="1650">
              <a:solidFill>
                <a:srgbClr val="0A0A23"/>
              </a:solidFill>
              <a:highlight>
                <a:schemeClr val="lt1"/>
              </a:highlight>
            </a:endParaRPr>
          </a:p>
          <a:p>
            <a:pPr indent="-333375" lvl="0" marL="457200" marR="215900" rtl="0" algn="l">
              <a:lnSpc>
                <a:spcPct val="160000"/>
              </a:lnSpc>
              <a:spcBef>
                <a:spcPts val="2500"/>
              </a:spcBef>
              <a:spcAft>
                <a:spcPts val="0"/>
              </a:spcAft>
              <a:buClr>
                <a:srgbClr val="0A0A23"/>
              </a:buClr>
              <a:buSzPts val="1650"/>
              <a:buChar char="●"/>
            </a:pPr>
            <a:r>
              <a:rPr lang="en" sz="1650">
                <a:solidFill>
                  <a:srgbClr val="0A0A23"/>
                </a:solidFill>
                <a:highlight>
                  <a:schemeClr val="lt1"/>
                </a:highlight>
              </a:rPr>
              <a:t>Scala</a:t>
            </a:r>
            <a:endParaRPr sz="1650">
              <a:solidFill>
                <a:srgbClr val="0A0A23"/>
              </a:solidFill>
              <a:highlight>
                <a:schemeClr val="lt1"/>
              </a:highlight>
            </a:endParaRPr>
          </a:p>
          <a:p>
            <a:pPr indent="-333375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650"/>
              <a:buChar char="●"/>
            </a:pPr>
            <a:r>
              <a:rPr lang="en" sz="1650">
                <a:solidFill>
                  <a:srgbClr val="0A0A23"/>
                </a:solidFill>
                <a:highlight>
                  <a:schemeClr val="lt1"/>
                </a:highlight>
              </a:rPr>
              <a:t>Emerald</a:t>
            </a:r>
            <a:endParaRPr sz="1650">
              <a:solidFill>
                <a:srgbClr val="0A0A23"/>
              </a:solidFill>
              <a:highlight>
                <a:schemeClr val="lt1"/>
              </a:highlight>
            </a:endParaRPr>
          </a:p>
          <a:p>
            <a:pPr indent="-333375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650"/>
              <a:buChar char="●"/>
            </a:pPr>
            <a:r>
              <a:rPr lang="en" sz="1650">
                <a:solidFill>
                  <a:srgbClr val="0A0A23"/>
                </a:solidFill>
                <a:highlight>
                  <a:schemeClr val="lt1"/>
                </a:highlight>
              </a:rPr>
              <a:t>Ruby</a:t>
            </a:r>
            <a:endParaRPr sz="1650">
              <a:solidFill>
                <a:srgbClr val="0A0A23"/>
              </a:solidFill>
              <a:highlight>
                <a:schemeClr val="lt1"/>
              </a:highlight>
            </a:endParaRPr>
          </a:p>
          <a:p>
            <a:pPr indent="-333375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650"/>
              <a:buChar char="●"/>
            </a:pPr>
            <a:r>
              <a:rPr lang="en" sz="1650">
                <a:solidFill>
                  <a:srgbClr val="0A0A23"/>
                </a:solidFill>
                <a:highlight>
                  <a:schemeClr val="lt1"/>
                </a:highlight>
              </a:rPr>
              <a:t>JADE</a:t>
            </a:r>
            <a:endParaRPr sz="1650">
              <a:solidFill>
                <a:srgbClr val="0A0A23"/>
              </a:solidFill>
              <a:highlight>
                <a:schemeClr val="lt1"/>
              </a:highlight>
            </a:endParaRPr>
          </a:p>
          <a:p>
            <a:pPr indent="-333375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650"/>
              <a:buChar char="●"/>
            </a:pPr>
            <a:r>
              <a:rPr lang="en" sz="1650">
                <a:solidFill>
                  <a:srgbClr val="0A0A23"/>
                </a:solidFill>
                <a:highlight>
                  <a:schemeClr val="lt1"/>
                </a:highlight>
              </a:rPr>
              <a:t>Java</a:t>
            </a:r>
            <a:endParaRPr sz="1650">
              <a:solidFill>
                <a:srgbClr val="0A0A23"/>
              </a:solidFill>
              <a:highlight>
                <a:schemeClr val="lt1"/>
              </a:highlight>
            </a:endParaRPr>
          </a:p>
          <a:p>
            <a:pPr indent="-333375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650"/>
              <a:buChar char="●"/>
            </a:pPr>
            <a:r>
              <a:rPr lang="en" sz="1650">
                <a:solidFill>
                  <a:srgbClr val="0A0A23"/>
                </a:solidFill>
                <a:highlight>
                  <a:schemeClr val="lt1"/>
                </a:highlight>
              </a:rPr>
              <a:t>Python</a:t>
            </a:r>
            <a:endParaRPr sz="1650">
              <a:solidFill>
                <a:srgbClr val="0A0A23"/>
              </a:solidFill>
              <a:highlight>
                <a:schemeClr val="lt1"/>
              </a:highlight>
            </a:endParaRPr>
          </a:p>
          <a:p>
            <a:pPr indent="-333375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650"/>
              <a:buChar char="●"/>
            </a:pPr>
            <a:r>
              <a:rPr lang="en" sz="1650">
                <a:solidFill>
                  <a:srgbClr val="0A0A23"/>
                </a:solidFill>
                <a:highlight>
                  <a:schemeClr val="lt1"/>
                </a:highlight>
              </a:rPr>
              <a:t>C++</a:t>
            </a:r>
            <a:endParaRPr sz="1650">
              <a:solidFill>
                <a:srgbClr val="0A0A23"/>
              </a:solidFill>
              <a:highlight>
                <a:schemeClr val="lt1"/>
              </a:highlight>
            </a:endParaRPr>
          </a:p>
          <a:p>
            <a:pPr indent="-333375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650"/>
              <a:buChar char="●"/>
            </a:pPr>
            <a:r>
              <a:rPr lang="en" sz="1650">
                <a:solidFill>
                  <a:srgbClr val="0A0A23"/>
                </a:solidFill>
                <a:highlight>
                  <a:schemeClr val="lt1"/>
                </a:highlight>
              </a:rPr>
              <a:t>JavaScript</a:t>
            </a:r>
            <a:endParaRPr sz="1650">
              <a:solidFill>
                <a:srgbClr val="0A0A23"/>
              </a:solidFill>
              <a:highlight>
                <a:schemeClr val="lt1"/>
              </a:highlight>
            </a:endParaRPr>
          </a:p>
          <a:p>
            <a:pPr indent="-333375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650"/>
              <a:buChar char="●"/>
            </a:pPr>
            <a:r>
              <a:rPr lang="en" sz="1650">
                <a:solidFill>
                  <a:srgbClr val="0A0A23"/>
                </a:solidFill>
                <a:highlight>
                  <a:schemeClr val="lt1"/>
                </a:highlight>
              </a:rPr>
              <a:t>Visual Basic .NET</a:t>
            </a:r>
            <a:endParaRPr sz="1650">
              <a:solidFill>
                <a:srgbClr val="0A0A23"/>
              </a:solidFill>
              <a:highlight>
                <a:schemeClr val="lt1"/>
              </a:highlight>
            </a:endParaRPr>
          </a:p>
          <a:p>
            <a:pPr indent="-333375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650"/>
              <a:buChar char="●"/>
            </a:pPr>
            <a:r>
              <a:rPr lang="en" sz="1650">
                <a:solidFill>
                  <a:srgbClr val="0A0A23"/>
                </a:solidFill>
                <a:highlight>
                  <a:schemeClr val="lt1"/>
                </a:highlight>
              </a:rPr>
              <a:t>PHP</a:t>
            </a:r>
            <a:endParaRPr sz="1650">
              <a:solidFill>
                <a:srgbClr val="0A0A23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0"/>
              </a:spcBef>
              <a:spcAft>
                <a:spcPts val="2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rgbClr val="0A0A23"/>
                </a:solidFill>
                <a:highlight>
                  <a:schemeClr val="lt1"/>
                </a:highlight>
              </a:rPr>
              <a:t>And many more.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7804605f71_7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7804605f71_7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A0A23"/>
                </a:solidFill>
                <a:highlight>
                  <a:srgbClr val="FFFFFF"/>
                </a:highlight>
              </a:rPr>
              <a:t>brief overview of what you can achieve with OOP: you can use it to structure a software program into simple, reusable code blocks (in this case usually called classes), which you then use to create individual instances of the objects.</a:t>
            </a:r>
            <a:endParaRPr sz="7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7804605f71_7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7804605f71_7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804605f71_7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7804605f71_7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7804605f71_7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7804605f71_7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The TIOBE (The Importance of Being Earnest) programming language popularity index graph from 2002 to 2018. In the 2000s the object-oriented Java (green) and the procedural C (black) competed for the top position.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7804605f7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7804605f7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7804605f7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7804605f7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7804605f71_1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7804605f71_1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7804605f7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7804605f7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7804605f71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7804605f71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7804605f71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7804605f71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7804605f7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7804605f7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marR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350"/>
              <a:buChar char="●"/>
            </a:pPr>
            <a:r>
              <a:rPr b="1" lang="en" sz="1350">
                <a:solidFill>
                  <a:srgbClr val="0A0A23"/>
                </a:solidFill>
                <a:highlight>
                  <a:srgbClr val="FFFFFF"/>
                </a:highlight>
              </a:rPr>
              <a:t>Classes</a:t>
            </a:r>
            <a:r>
              <a:rPr lang="en" sz="1350">
                <a:solidFill>
                  <a:srgbClr val="0A0A23"/>
                </a:solidFill>
                <a:highlight>
                  <a:srgbClr val="FFFFFF"/>
                </a:highlight>
              </a:rPr>
              <a:t> - these are user-defined data types that act as the blueprint for objects, attributes, and methods.</a:t>
            </a:r>
            <a:endParaRPr sz="1350">
              <a:solidFill>
                <a:srgbClr val="0A0A23"/>
              </a:solidFill>
              <a:highlight>
                <a:srgbClr val="FFFFFF"/>
              </a:highlight>
            </a:endParaRPr>
          </a:p>
          <a:p>
            <a:pPr indent="-314325" lvl="0" marL="457200" marR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350"/>
              <a:buChar char="●"/>
            </a:pPr>
            <a:r>
              <a:rPr b="1" lang="en" sz="1350">
                <a:solidFill>
                  <a:srgbClr val="0A0A23"/>
                </a:solidFill>
                <a:highlight>
                  <a:srgbClr val="FFFFFF"/>
                </a:highlight>
              </a:rPr>
              <a:t>Objects</a:t>
            </a:r>
            <a:r>
              <a:rPr lang="en" sz="1350">
                <a:solidFill>
                  <a:srgbClr val="0A0A23"/>
                </a:solidFill>
                <a:highlight>
                  <a:srgbClr val="FFFFFF"/>
                </a:highlight>
              </a:rPr>
              <a:t> - These are instances of a class with specifically defined data. When a class is defined initially, the description is the only object that is defined.</a:t>
            </a:r>
            <a:endParaRPr sz="1350">
              <a:solidFill>
                <a:srgbClr val="0A0A23"/>
              </a:solidFill>
              <a:highlight>
                <a:srgbClr val="FFFFFF"/>
              </a:highlight>
            </a:endParaRPr>
          </a:p>
          <a:p>
            <a:pPr indent="-314325" lvl="0" marL="457200" marR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350"/>
              <a:buChar char="●"/>
            </a:pPr>
            <a:r>
              <a:rPr b="1" lang="en" sz="1350">
                <a:solidFill>
                  <a:srgbClr val="0A0A23"/>
                </a:solidFill>
                <a:highlight>
                  <a:srgbClr val="FFFFFF"/>
                </a:highlight>
              </a:rPr>
              <a:t>Methods</a:t>
            </a:r>
            <a:r>
              <a:rPr lang="en" sz="1350">
                <a:solidFill>
                  <a:srgbClr val="0A0A23"/>
                </a:solidFill>
                <a:highlight>
                  <a:srgbClr val="FFFFFF"/>
                </a:highlight>
              </a:rPr>
              <a:t> - These are functions that are defined inside a class that describe the behavior of an object. They are useful for reusability or keeping functionality encapsulated inside one object at a time. Code reusability is a great benefit when debugging.</a:t>
            </a:r>
            <a:endParaRPr sz="1350">
              <a:solidFill>
                <a:srgbClr val="0A0A23"/>
              </a:solidFill>
              <a:highlight>
                <a:srgbClr val="FFFFFF"/>
              </a:highlight>
            </a:endParaRPr>
          </a:p>
          <a:p>
            <a:pPr indent="-314325" lvl="0" marL="457200" marR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350"/>
              <a:buChar char="●"/>
            </a:pPr>
            <a:r>
              <a:rPr b="1" lang="en" sz="1350">
                <a:solidFill>
                  <a:srgbClr val="0A0A23"/>
                </a:solidFill>
                <a:highlight>
                  <a:srgbClr val="FFFFFF"/>
                </a:highlight>
              </a:rPr>
              <a:t>Attributes</a:t>
            </a:r>
            <a:r>
              <a:rPr lang="en" sz="1350">
                <a:solidFill>
                  <a:srgbClr val="0A0A23"/>
                </a:solidFill>
                <a:highlight>
                  <a:srgbClr val="FFFFFF"/>
                </a:highlight>
              </a:rPr>
              <a:t> - These are defined in the class template and represent the state of an object. Objects contain data stored in the attribute field</a:t>
            </a:r>
            <a:r>
              <a:rPr lang="en" sz="1350">
                <a:solidFill>
                  <a:srgbClr val="0A0A23"/>
                </a:solidFill>
                <a:highlight>
                  <a:srgbClr val="FFFFFF"/>
                </a:highlight>
              </a:rPr>
              <a:t>.</a:t>
            </a:r>
            <a:endParaRPr sz="8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7804605f71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7804605f71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can build an object however we need </a:t>
            </a:r>
            <a:r>
              <a:rPr b="1" lang="en"/>
              <a:t>to create a class</a:t>
            </a:r>
            <a:r>
              <a:rPr lang="en"/>
              <a:t> -- or the </a:t>
            </a:r>
            <a:r>
              <a:rPr i="1" lang="en"/>
              <a:t>blueprint</a:t>
            </a:r>
            <a:r>
              <a:rPr lang="en"/>
              <a:t> from which that object is constructed by the computer. A class is like a </a:t>
            </a:r>
            <a:r>
              <a:rPr b="1" lang="en"/>
              <a:t>set of instructions</a:t>
            </a:r>
            <a:r>
              <a:rPr lang="en"/>
              <a:t> that </a:t>
            </a:r>
            <a:r>
              <a:rPr lang="en" u="sng"/>
              <a:t>tells the computer</a:t>
            </a:r>
            <a:r>
              <a:rPr lang="en"/>
              <a:t> </a:t>
            </a:r>
            <a:r>
              <a:rPr b="1" lang="en"/>
              <a:t>how</a:t>
            </a:r>
            <a:r>
              <a:rPr lang="en"/>
              <a:t> to create your object in memory. A class describes the </a:t>
            </a:r>
            <a:r>
              <a:rPr i="1" lang="en"/>
              <a:t>methods (functions) </a:t>
            </a:r>
            <a:r>
              <a:rPr lang="en"/>
              <a:t>and </a:t>
            </a:r>
            <a:r>
              <a:rPr i="1" lang="en"/>
              <a:t>properties (variables)</a:t>
            </a:r>
            <a:r>
              <a:rPr lang="en"/>
              <a:t> that will exist in an object when it's created.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D3748"/>
                </a:solidFill>
                <a:highlight>
                  <a:srgbClr val="FFFFFF"/>
                </a:highlight>
              </a:rPr>
              <a:t>The </a:t>
            </a:r>
            <a:r>
              <a:rPr lang="en" sz="1500">
                <a:solidFill>
                  <a:srgbClr val="2D3748"/>
                </a:solidFill>
                <a:highlight>
                  <a:srgbClr val="F5F5F5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500">
                <a:solidFill>
                  <a:srgbClr val="2D3748"/>
                </a:solidFill>
                <a:highlight>
                  <a:srgbClr val="FFFFFF"/>
                </a:highlight>
              </a:rPr>
              <a:t> allows many objects to be created from a single definition just as a factory can produce many cars from a single set of designs. At the same time each object can store unique values associated with it just as each car from a factory can have different options (for example, its color, number of doors, and other features).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7804605f71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7804605f71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18.jpg"/><Relationship Id="rId5" Type="http://schemas.openxmlformats.org/officeDocument/2006/relationships/image" Target="../media/image16.jpg"/><Relationship Id="rId6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csXSlCbGR0uiukAOdiE_ga55Q0zkPG7O/view" TargetMode="External"/><Relationship Id="rId4" Type="http://schemas.openxmlformats.org/officeDocument/2006/relationships/image" Target="../media/image2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R2k2vqc_-iRn8hSHiXZ3WlG6yd-dSRg4/view" TargetMode="External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JeMsZkiUQIGdR4XWxdIWFnshlOsPwOvJ/view" TargetMode="External"/><Relationship Id="rId4" Type="http://schemas.openxmlformats.org/officeDocument/2006/relationships/image" Target="../media/image3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jpg"/><Relationship Id="rId4" Type="http://schemas.openxmlformats.org/officeDocument/2006/relationships/image" Target="../media/image36.jpg"/><Relationship Id="rId5" Type="http://schemas.openxmlformats.org/officeDocument/2006/relationships/image" Target="../media/image42.jpg"/><Relationship Id="rId6" Type="http://schemas.openxmlformats.org/officeDocument/2006/relationships/image" Target="../media/image37.jpg"/><Relationship Id="rId7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drive.google.com/file/d/141FE6TCDI54QHp1lVnbggZTeBdTAwG7h/view" TargetMode="External"/><Relationship Id="rId4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8.jpg"/><Relationship Id="rId5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346825" y="5363875"/>
            <a:ext cx="86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" y="0"/>
            <a:ext cx="914397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721125" y="4112375"/>
            <a:ext cx="319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Presented by 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Murat, Olena, Yusuf,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Ari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170575" y="90750"/>
            <a:ext cx="87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</a:t>
            </a:r>
            <a:r>
              <a:rPr lang="en" sz="2400"/>
              <a:t>. </a:t>
            </a:r>
            <a:r>
              <a:rPr b="1" lang="en" sz="1700">
                <a:solidFill>
                  <a:srgbClr val="2D3748"/>
                </a:solidFill>
                <a:highlight>
                  <a:srgbClr val="FFFFFF"/>
                </a:highlight>
              </a:rPr>
              <a:t>Methods </a:t>
            </a:r>
            <a:r>
              <a:rPr lang="en" sz="1700">
                <a:solidFill>
                  <a:srgbClr val="2D3748"/>
                </a:solidFill>
                <a:highlight>
                  <a:srgbClr val="FFFFFF"/>
                </a:highlight>
              </a:rPr>
              <a:t>are functions that are defined inside a class that describe the</a:t>
            </a:r>
            <a:r>
              <a:rPr b="1" lang="en" sz="1700">
                <a:solidFill>
                  <a:srgbClr val="2D3748"/>
                </a:solidFill>
                <a:highlight>
                  <a:srgbClr val="FFFFFF"/>
                </a:highlight>
              </a:rPr>
              <a:t> behavior </a:t>
            </a:r>
            <a:r>
              <a:rPr lang="en" sz="1700">
                <a:solidFill>
                  <a:srgbClr val="2D3748"/>
                </a:solidFill>
                <a:highlight>
                  <a:srgbClr val="FFFFFF"/>
                </a:highlight>
              </a:rPr>
              <a:t>of an object.</a:t>
            </a:r>
            <a:endParaRPr sz="4100"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-125" y="800400"/>
            <a:ext cx="9144000" cy="43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Different objects with </a:t>
            </a:r>
            <a:r>
              <a:rPr lang="en">
                <a:solidFill>
                  <a:schemeClr val="dk1"/>
                </a:solidFill>
              </a:rPr>
              <a:t>different</a:t>
            </a:r>
            <a:r>
              <a:rPr lang="en">
                <a:solidFill>
                  <a:schemeClr val="dk1"/>
                </a:solidFill>
              </a:rPr>
              <a:t> behavior              The same </a:t>
            </a:r>
            <a:r>
              <a:rPr lang="en">
                <a:solidFill>
                  <a:schemeClr val="dk1"/>
                </a:solidFill>
              </a:rPr>
              <a:t>objects with different behavior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 rotWithShape="1">
          <a:blip r:embed="rId3">
            <a:alphaModFix/>
          </a:blip>
          <a:srcRect b="0" l="0" r="0" t="12242"/>
          <a:stretch/>
        </p:blipFill>
        <p:spPr>
          <a:xfrm>
            <a:off x="152274" y="1798537"/>
            <a:ext cx="1889576" cy="234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 rotWithShape="1">
          <a:blip r:embed="rId4">
            <a:alphaModFix/>
          </a:blip>
          <a:srcRect b="0" l="0" r="0" t="15561"/>
          <a:stretch/>
        </p:blipFill>
        <p:spPr>
          <a:xfrm>
            <a:off x="2304275" y="2071675"/>
            <a:ext cx="1823849" cy="217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 rotWithShape="1">
          <a:blip r:embed="rId5">
            <a:alphaModFix/>
          </a:blip>
          <a:srcRect b="0" l="0" r="0" t="14288"/>
          <a:stretch/>
        </p:blipFill>
        <p:spPr>
          <a:xfrm>
            <a:off x="7028750" y="1759238"/>
            <a:ext cx="1999374" cy="2425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 rotWithShape="1">
          <a:blip r:embed="rId6">
            <a:alphaModFix/>
          </a:blip>
          <a:srcRect b="0" l="0" r="0" t="13517"/>
          <a:stretch/>
        </p:blipFill>
        <p:spPr>
          <a:xfrm>
            <a:off x="5029375" y="1748377"/>
            <a:ext cx="1999374" cy="24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OOP PRINCIPLES</a:t>
            </a:r>
            <a:endParaRPr b="1"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 rotWithShape="1">
          <a:blip r:embed="rId3">
            <a:alphaModFix/>
          </a:blip>
          <a:srcRect b="35837" l="0" r="0" t="37593"/>
          <a:stretch/>
        </p:blipFill>
        <p:spPr>
          <a:xfrm>
            <a:off x="485225" y="1152475"/>
            <a:ext cx="8347074" cy="2993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ENCAPSULATION</a:t>
            </a:r>
            <a:endParaRPr/>
          </a:p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11700" y="1017725"/>
            <a:ext cx="503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50"/>
              <a:buChar char="●"/>
            </a:pPr>
            <a:r>
              <a:rPr lang="en" sz="1350">
                <a:solidFill>
                  <a:srgbClr val="666666"/>
                </a:solidFill>
                <a:highlight>
                  <a:srgbClr val="FFFFFF"/>
                </a:highlight>
              </a:rPr>
              <a:t>Each object is privately held inside a class.</a:t>
            </a:r>
            <a:endParaRPr sz="13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50"/>
              <a:buChar char="●"/>
            </a:pPr>
            <a:r>
              <a:rPr lang="en" sz="1350">
                <a:solidFill>
                  <a:srgbClr val="666666"/>
                </a:solidFill>
                <a:highlight>
                  <a:srgbClr val="FFFFFF"/>
                </a:highlight>
              </a:rPr>
              <a:t>Other objects do not have access to this class.</a:t>
            </a:r>
            <a:endParaRPr sz="13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50"/>
              <a:buChar char="●"/>
            </a:pPr>
            <a:r>
              <a:rPr lang="en" sz="1350">
                <a:solidFill>
                  <a:srgbClr val="666666"/>
                </a:solidFill>
                <a:highlight>
                  <a:srgbClr val="FFFFFF"/>
                </a:highlight>
              </a:rPr>
              <a:t>Only able to call a list of public functions or methods. </a:t>
            </a:r>
            <a:endParaRPr sz="1350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50"/>
              <a:buChar char="●"/>
            </a:pPr>
            <a:r>
              <a:rPr lang="en" sz="1350">
                <a:solidFill>
                  <a:srgbClr val="666666"/>
                </a:solidFill>
                <a:highlight>
                  <a:srgbClr val="FFFFFF"/>
                </a:highlight>
              </a:rPr>
              <a:t>This provides greater program security and avoids unintended data corruption.</a:t>
            </a:r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412" y="3064024"/>
            <a:ext cx="4677776" cy="17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 rotWithShape="1">
          <a:blip r:embed="rId4">
            <a:alphaModFix/>
          </a:blip>
          <a:srcRect b="0" l="0" r="23017" t="0"/>
          <a:stretch/>
        </p:blipFill>
        <p:spPr>
          <a:xfrm>
            <a:off x="5172000" y="84100"/>
            <a:ext cx="3972000" cy="278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</a:t>
            </a:r>
            <a:endParaRPr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11700" y="1152475"/>
            <a:ext cx="5461200" cy="3416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650"/>
              <a:buChar char="●"/>
            </a:pPr>
            <a:r>
              <a:rPr lang="en" sz="1650">
                <a:solidFill>
                  <a:srgbClr val="0A0A23"/>
                </a:solidFill>
                <a:highlight>
                  <a:srgbClr val="FFFFFF"/>
                </a:highlight>
              </a:rPr>
              <a:t>Inheritance allows classes to inherit features of other classes.</a:t>
            </a:r>
            <a:endParaRPr sz="1650">
              <a:solidFill>
                <a:srgbClr val="0A0A23"/>
              </a:solidFill>
              <a:highlight>
                <a:srgbClr val="FFFFFF"/>
              </a:highlight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650"/>
              <a:buChar char="●"/>
            </a:pPr>
            <a:r>
              <a:rPr lang="en" sz="1650">
                <a:solidFill>
                  <a:srgbClr val="0A0A23"/>
                </a:solidFill>
                <a:highlight>
                  <a:srgbClr val="FFFFFF"/>
                </a:highlight>
              </a:rPr>
              <a:t>This property forces a more thorough data analysis.</a:t>
            </a:r>
            <a:endParaRPr sz="1650">
              <a:solidFill>
                <a:srgbClr val="0A0A23"/>
              </a:solidFill>
              <a:highlight>
                <a:srgbClr val="FFFFFF"/>
              </a:highlight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650"/>
              <a:buChar char="●"/>
            </a:pPr>
            <a:r>
              <a:rPr lang="en" sz="1650">
                <a:solidFill>
                  <a:srgbClr val="0A0A23"/>
                </a:solidFill>
                <a:highlight>
                  <a:srgbClr val="FFFFFF"/>
                </a:highlight>
              </a:rPr>
              <a:t>Inheritance  r</a:t>
            </a:r>
            <a:r>
              <a:rPr lang="en" sz="1650">
                <a:solidFill>
                  <a:srgbClr val="0A0A23"/>
                </a:solidFill>
                <a:highlight>
                  <a:srgbClr val="FFFFFF"/>
                </a:highlight>
              </a:rPr>
              <a:t>educes development time </a:t>
            </a:r>
            <a:endParaRPr sz="1650">
              <a:solidFill>
                <a:srgbClr val="0A0A23"/>
              </a:solidFill>
              <a:highlight>
                <a:srgbClr val="FFFFFF"/>
              </a:highlight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650"/>
              <a:buChar char="●"/>
            </a:pPr>
            <a:r>
              <a:rPr lang="en" sz="1650">
                <a:solidFill>
                  <a:srgbClr val="0A0A23"/>
                </a:solidFill>
                <a:highlight>
                  <a:srgbClr val="FFFFFF"/>
                </a:highlight>
              </a:rPr>
              <a:t>That ensures a higher level of accuracy.</a:t>
            </a:r>
            <a:endParaRPr sz="1950">
              <a:solidFill>
                <a:srgbClr val="0A0A23"/>
              </a:solidFill>
              <a:highlight>
                <a:srgbClr val="FFFFFF"/>
              </a:highlight>
            </a:endParaRPr>
          </a:p>
        </p:txBody>
      </p:sp>
      <p:pic>
        <p:nvPicPr>
          <p:cNvPr id="162" name="Google Shape;162;p25"/>
          <p:cNvPicPr preferRelativeResize="0"/>
          <p:nvPr/>
        </p:nvPicPr>
        <p:blipFill rotWithShape="1">
          <a:blip r:embed="rId3">
            <a:alphaModFix/>
          </a:blip>
          <a:srcRect b="0" l="6191" r="8990" t="0"/>
          <a:stretch/>
        </p:blipFill>
        <p:spPr>
          <a:xfrm>
            <a:off x="5608000" y="506450"/>
            <a:ext cx="3224299" cy="380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083" y="3227396"/>
            <a:ext cx="3918939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</a:t>
            </a:r>
            <a:endParaRPr/>
          </a:p>
        </p:txBody>
      </p:sp>
      <p:pic>
        <p:nvPicPr>
          <p:cNvPr id="169" name="Google Shape;169;p26" title="Inheritanc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00" y="1144075"/>
            <a:ext cx="8288200" cy="364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ABSTRACTION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650"/>
              <a:buChar char="●"/>
            </a:pPr>
            <a:r>
              <a:rPr lang="en" sz="1650">
                <a:solidFill>
                  <a:srgbClr val="0A0A23"/>
                </a:solidFill>
                <a:highlight>
                  <a:srgbClr val="FFFFFF"/>
                </a:highlight>
              </a:rPr>
              <a:t>Abstraction is used to handle complexity by allowing to see only relevant and useful information (simplify).</a:t>
            </a:r>
            <a:endParaRPr sz="1650">
              <a:solidFill>
                <a:srgbClr val="0A0A23"/>
              </a:solidFill>
              <a:highlight>
                <a:srgbClr val="FFFFFF"/>
              </a:highlight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650"/>
              <a:buChar char="●"/>
            </a:pPr>
            <a:r>
              <a:rPr lang="en" sz="1650">
                <a:solidFill>
                  <a:srgbClr val="0A0A23"/>
                </a:solidFill>
                <a:highlight>
                  <a:srgbClr val="FFFFFF"/>
                </a:highlight>
              </a:rPr>
              <a:t>Hiding the inner details from the outside world.</a:t>
            </a:r>
            <a:endParaRPr sz="1650">
              <a:solidFill>
                <a:srgbClr val="0A0A23"/>
              </a:solidFill>
              <a:highlight>
                <a:srgbClr val="FFFFFF"/>
              </a:highlight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rgbClr val="0A0A23"/>
              </a:buClr>
              <a:buSzPts val="1650"/>
              <a:buChar char="●"/>
            </a:pPr>
            <a:r>
              <a:rPr lang="en" sz="1650">
                <a:solidFill>
                  <a:srgbClr val="0A0A23"/>
                </a:solidFill>
                <a:highlight>
                  <a:srgbClr val="FFFFFF"/>
                </a:highlight>
              </a:rPr>
              <a:t>Know what it does, not how it does it.</a:t>
            </a:r>
            <a:endParaRPr sz="1650">
              <a:solidFill>
                <a:srgbClr val="0A0A2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50">
              <a:solidFill>
                <a:srgbClr val="0A0A23"/>
              </a:solidFill>
              <a:highlight>
                <a:srgbClr val="FFFFFF"/>
              </a:highlight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00" y="2780675"/>
            <a:ext cx="3289600" cy="18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800" y="2295375"/>
            <a:ext cx="4398502" cy="2473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ABSTRACTION</a:t>
            </a:r>
            <a:endParaRPr/>
          </a:p>
        </p:txBody>
      </p:sp>
      <p:pic>
        <p:nvPicPr>
          <p:cNvPr id="183" name="Google Shape;183;p28" title="Abstrac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100" y="1017725"/>
            <a:ext cx="807980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487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POLYMORPHISM</a:t>
            </a:r>
            <a:endParaRPr/>
          </a:p>
        </p:txBody>
      </p:sp>
      <p:sp>
        <p:nvSpPr>
          <p:cNvPr id="189" name="Google Shape;189;p29"/>
          <p:cNvSpPr txBox="1"/>
          <p:nvPr>
            <p:ph idx="1" type="body"/>
          </p:nvPr>
        </p:nvSpPr>
        <p:spPr>
          <a:xfrm>
            <a:off x="311700" y="1060475"/>
            <a:ext cx="446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Methods produce different outputs or do different jobs depending on the object.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to give methods flexibility to behave polymorphously (instead of fixed tasks).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verb "to play" is used for all musical instruments but a piano is played differently from a cello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051" y="1318923"/>
            <a:ext cx="4335149" cy="289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POLYMORPHISM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0" title="Polymorphis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850" y="1170125"/>
            <a:ext cx="8354326" cy="35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 rot="-5399799">
            <a:off x="-1526450" y="1686275"/>
            <a:ext cx="5128800" cy="17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33" u="sng"/>
              <a:t>BENEFITS</a:t>
            </a:r>
            <a:r>
              <a:rPr lang="en" sz="5233"/>
              <a:t> </a:t>
            </a:r>
            <a:endParaRPr sz="5233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the</a:t>
            </a:r>
            <a:endParaRPr/>
          </a:p>
        </p:txBody>
      </p:sp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2304150" y="1270550"/>
            <a:ext cx="413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675" y="111400"/>
            <a:ext cx="7011323" cy="4886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30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CONTENT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 SemiBold"/>
              <a:buChar char="●"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HISTORY 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 SemiBold"/>
              <a:buChar char="●"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STRUCTURE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 SemiBold"/>
              <a:buChar char="●"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OOP PRINCIPLES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 SemiBold"/>
              <a:buChar char="●"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BENEFITS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 SemiBold"/>
              <a:buChar char="●"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OOP LANGUAGES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 SemiBold"/>
              <a:buChar char="●"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LIVE DEMO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 SemiBold"/>
              <a:buChar char="●"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Q &amp; A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9436" l="0" r="0" t="0"/>
          <a:stretch/>
        </p:blipFill>
        <p:spPr>
          <a:xfrm>
            <a:off x="5331825" y="1363175"/>
            <a:ext cx="3200626" cy="31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380400" y="1180875"/>
            <a:ext cx="419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dk1"/>
                </a:solidFill>
              </a:rPr>
              <a:t>SIMPLICITY</a:t>
            </a:r>
            <a:endParaRPr b="1" sz="24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</a:t>
            </a:r>
            <a:r>
              <a:rPr lang="en" sz="2000"/>
              <a:t>asy to partition the work in a project based on objects</a:t>
            </a:r>
            <a:endParaRPr sz="2000"/>
          </a:p>
        </p:txBody>
      </p:sp>
      <p:pic>
        <p:nvPicPr>
          <p:cNvPr id="210" name="Google Shape;210;p32"/>
          <p:cNvPicPr preferRelativeResize="0"/>
          <p:nvPr/>
        </p:nvPicPr>
        <p:blipFill rotWithShape="1">
          <a:blip r:embed="rId3">
            <a:alphaModFix/>
          </a:blip>
          <a:srcRect b="0" l="5862" r="7278" t="0"/>
          <a:stretch/>
        </p:blipFill>
        <p:spPr>
          <a:xfrm>
            <a:off x="4572000" y="1092175"/>
            <a:ext cx="4359101" cy="359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idx="1" type="body"/>
          </p:nvPr>
        </p:nvSpPr>
        <p:spPr>
          <a:xfrm>
            <a:off x="330700" y="1170125"/>
            <a:ext cx="4158000" cy="31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dk1"/>
                </a:solidFill>
              </a:rPr>
              <a:t>MODULARITY</a:t>
            </a:r>
            <a:endParaRPr b="1" sz="24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2000"/>
              <a:t>Building programs from standard working modules that communicate with one another</a:t>
            </a:r>
            <a:r>
              <a:rPr lang="en"/>
              <a:t>	</a:t>
            </a:r>
            <a:endParaRPr/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800" y="1170125"/>
            <a:ext cx="4572001" cy="319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idx="1" type="body"/>
          </p:nvPr>
        </p:nvSpPr>
        <p:spPr>
          <a:xfrm>
            <a:off x="223025" y="1130475"/>
            <a:ext cx="4213800" cy="29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dk1"/>
                </a:solidFill>
              </a:rPr>
              <a:t>MODIFIABILITY</a:t>
            </a:r>
            <a:endParaRPr b="1" sz="24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2000"/>
              <a:t>Easy to make minor changes </a:t>
            </a:r>
            <a:endParaRPr/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250" y="1398200"/>
            <a:ext cx="4160500" cy="24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idx="1" type="body"/>
          </p:nvPr>
        </p:nvSpPr>
        <p:spPr>
          <a:xfrm>
            <a:off x="308800" y="1163700"/>
            <a:ext cx="4083000" cy="29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dk1"/>
                </a:solidFill>
              </a:rPr>
              <a:t>RE-USABILITY</a:t>
            </a:r>
            <a:endParaRPr b="1" sz="24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Objects can be reused in different programs</a:t>
            </a:r>
            <a:endParaRPr sz="2000"/>
          </a:p>
        </p:txBody>
      </p:sp>
      <p:pic>
        <p:nvPicPr>
          <p:cNvPr id="228" name="Google Shape;2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475" y="1163700"/>
            <a:ext cx="4014450" cy="28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334550" y="1209475"/>
            <a:ext cx="4203000" cy="29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dk1"/>
                </a:solidFill>
              </a:rPr>
              <a:t>INHERITANCE</a:t>
            </a:r>
            <a:endParaRPr b="1" sz="24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Eliminates redundant code and </a:t>
            </a:r>
            <a:r>
              <a:rPr lang="en" sz="2000"/>
              <a:t>extends</a:t>
            </a:r>
            <a:r>
              <a:rPr lang="en" sz="2000"/>
              <a:t> the use of existing classes</a:t>
            </a:r>
            <a:endParaRPr sz="2000"/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850" y="1209475"/>
            <a:ext cx="4040174" cy="286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420325" y="1170125"/>
            <a:ext cx="4229400" cy="30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dk1"/>
                </a:solidFill>
              </a:rPr>
              <a:t>ABSTRACTION</a:t>
            </a:r>
            <a:endParaRPr b="1" sz="24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Helps programmer to </a:t>
            </a:r>
            <a:r>
              <a:rPr lang="en" sz="2000"/>
              <a:t>build</a:t>
            </a:r>
            <a:r>
              <a:rPr lang="en" sz="2000"/>
              <a:t> secure program </a:t>
            </a:r>
            <a:endParaRPr sz="2000"/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600" y="1170125"/>
            <a:ext cx="3800500" cy="273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385325" y="1181975"/>
            <a:ext cx="4050000" cy="30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dk1"/>
                </a:solidFill>
              </a:rPr>
              <a:t>UPGRADATION</a:t>
            </a:r>
            <a:endParaRPr b="1" sz="24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Can be upgraded from small to large system</a:t>
            </a:r>
            <a:endParaRPr sz="2100"/>
          </a:p>
        </p:txBody>
      </p:sp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 b="0" l="1526" r="0" t="10546"/>
          <a:stretch/>
        </p:blipFill>
        <p:spPr>
          <a:xfrm>
            <a:off x="4485000" y="1181900"/>
            <a:ext cx="4379677" cy="283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idx="1" type="body"/>
          </p:nvPr>
        </p:nvSpPr>
        <p:spPr>
          <a:xfrm>
            <a:off x="373575" y="1017325"/>
            <a:ext cx="4236600" cy="3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chemeClr val="dk1"/>
                </a:solidFill>
              </a:rPr>
              <a:t>LOWER COST of DEVELOPMENT</a:t>
            </a:r>
            <a:endParaRPr b="1" sz="23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000"/>
              <a:t>Reuse of software lowers the cost of the development</a:t>
            </a:r>
            <a:r>
              <a:rPr lang="en" sz="2200"/>
              <a:t> </a:t>
            </a:r>
            <a:endParaRPr sz="2200"/>
          </a:p>
        </p:txBody>
      </p:sp>
      <p:pic>
        <p:nvPicPr>
          <p:cNvPr id="252" name="Google Shape;2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150" y="1034413"/>
            <a:ext cx="4155450" cy="35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>
            <p:ph idx="1" type="body"/>
          </p:nvPr>
        </p:nvSpPr>
        <p:spPr>
          <a:xfrm>
            <a:off x="471775" y="1094400"/>
            <a:ext cx="4005900" cy="29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dk1"/>
                </a:solidFill>
              </a:rPr>
              <a:t>MAINTAINABILITY</a:t>
            </a:r>
            <a:endParaRPr b="1" sz="24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Objects can be maintained separately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58" name="Google Shape;2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675" y="1188900"/>
            <a:ext cx="4214125" cy="27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/>
          <p:nvPr>
            <p:ph type="title"/>
          </p:nvPr>
        </p:nvSpPr>
        <p:spPr>
          <a:xfrm>
            <a:off x="311700" y="445025"/>
            <a:ext cx="322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OOP LANGUAGES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4" name="Google Shape;26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625" y="222775"/>
            <a:ext cx="5407724" cy="471205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1"/>
          <p:cNvSpPr txBox="1"/>
          <p:nvPr/>
        </p:nvSpPr>
        <p:spPr>
          <a:xfrm>
            <a:off x="252850" y="1446750"/>
            <a:ext cx="3862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High Level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More human readable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Require translation by compiler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Based on four principles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Encapsulation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Abstraction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Inheritance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Polymorphism.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102" y="784613"/>
            <a:ext cx="3959000" cy="404852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363000" y="666050"/>
            <a:ext cx="420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WHAT IS OBJECT ORIENTED PROGRAMMING ?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548350" y="1822875"/>
            <a:ext cx="3556800" cy="12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SIMPLE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REUSABLE CODE BLOCKS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50" y="1346325"/>
            <a:ext cx="3162475" cy="16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963" y="377125"/>
            <a:ext cx="1610075" cy="18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7650" y="3305566"/>
            <a:ext cx="1610075" cy="130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3347" y="2880850"/>
            <a:ext cx="1670600" cy="16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2488" y="934500"/>
            <a:ext cx="3462163" cy="1946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3" title="OOP Languages (edit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338" y="226050"/>
            <a:ext cx="8329325" cy="46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50" y="394025"/>
            <a:ext cx="8909099" cy="444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5"/>
          <p:cNvSpPr txBox="1"/>
          <p:nvPr>
            <p:ph idx="1" type="body"/>
          </p:nvPr>
        </p:nvSpPr>
        <p:spPr>
          <a:xfrm>
            <a:off x="216300" y="1295250"/>
            <a:ext cx="3965400" cy="21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LIVE DEMO</a:t>
            </a:r>
            <a:endParaRPr sz="4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6"/>
          <p:cNvPicPr preferRelativeResize="0"/>
          <p:nvPr/>
        </p:nvPicPr>
        <p:blipFill rotWithShape="1">
          <a:blip r:embed="rId3">
            <a:alphaModFix/>
          </a:blip>
          <a:srcRect b="24121" l="0" r="0" t="0"/>
          <a:stretch/>
        </p:blipFill>
        <p:spPr>
          <a:xfrm>
            <a:off x="-58300" y="-72350"/>
            <a:ext cx="9202300" cy="567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00" y="31713"/>
            <a:ext cx="8448386" cy="508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130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HISTORY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485675" y="2355325"/>
            <a:ext cx="1475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5818E"/>
                </a:solidFill>
                <a:latin typeface="Montserrat"/>
                <a:ea typeface="Montserrat"/>
                <a:cs typeface="Montserrat"/>
                <a:sym typeface="Montserrat"/>
              </a:rPr>
              <a:t>1960s</a:t>
            </a:r>
            <a:endParaRPr b="1" sz="2100">
              <a:solidFill>
                <a:srgbClr val="45818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485675" y="2863225"/>
            <a:ext cx="1592700" cy="194100"/>
          </a:xfrm>
          <a:prstGeom prst="chevron">
            <a:avLst>
              <a:gd fmla="val 50000" name="adj"/>
            </a:avLst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2099331" y="2863225"/>
            <a:ext cx="1592700" cy="194100"/>
          </a:xfrm>
          <a:prstGeom prst="chevron">
            <a:avLst>
              <a:gd fmla="val 50000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3712987" y="2863225"/>
            <a:ext cx="1592700" cy="194100"/>
          </a:xfrm>
          <a:prstGeom prst="chevron">
            <a:avLst>
              <a:gd fmla="val 50000" name="adj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5326642" y="2863225"/>
            <a:ext cx="1592700" cy="194100"/>
          </a:xfrm>
          <a:prstGeom prst="chevron">
            <a:avLst>
              <a:gd fmla="val 50000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88925" y="1327025"/>
            <a:ext cx="238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LISP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-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Alan Kay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Sketchpad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- Ivan Sutherland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Simula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1882175" y="3592525"/>
            <a:ext cx="2121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1st version of the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Smalltalk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- Xerox PARC (ALan Kay, Dan Ingalls, Adele Goldberg)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2099325" y="3084625"/>
            <a:ext cx="1475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6FA8DC"/>
                </a:solidFill>
                <a:latin typeface="Montserrat"/>
                <a:ea typeface="Montserrat"/>
                <a:cs typeface="Montserrat"/>
                <a:sym typeface="Montserrat"/>
              </a:rPr>
              <a:t>1970s</a:t>
            </a:r>
            <a:endParaRPr b="1" sz="2100">
              <a:solidFill>
                <a:srgbClr val="6FA8D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3771775" y="2312300"/>
            <a:ext cx="1475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E69138"/>
                </a:solidFill>
                <a:latin typeface="Montserrat"/>
                <a:ea typeface="Montserrat"/>
                <a:cs typeface="Montserrat"/>
                <a:sym typeface="Montserrat"/>
              </a:rPr>
              <a:t>1980s</a:t>
            </a:r>
            <a:endParaRPr b="1" sz="2100">
              <a:solidFill>
                <a:srgbClr val="E6913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574425" y="1016300"/>
            <a:ext cx="2289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Smalltalk and OOP to a wider audience being introduced - Adele Goldberg</a:t>
            </a:r>
            <a:endParaRPr sz="19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5385450" y="3095025"/>
            <a:ext cx="1475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1990s</a:t>
            </a:r>
            <a:endParaRPr b="1" sz="21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5096625" y="3585975"/>
            <a:ext cx="2519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Object-oriented programming developed as the dominant programming paradigm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6940317" y="2863225"/>
            <a:ext cx="1592700" cy="194100"/>
          </a:xfrm>
          <a:prstGeom prst="chevron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6999125" y="2312300"/>
            <a:ext cx="1475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Present</a:t>
            </a:r>
            <a:endParaRPr b="1" sz="2100">
              <a:solidFill>
                <a:srgbClr val="93C4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6418325" y="893200"/>
            <a:ext cx="2386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021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Python, Ruby, C#, VB.NET  </a:t>
            </a:r>
            <a:r>
              <a:rPr lang="en" sz="1300">
                <a:solidFill>
                  <a:srgbClr val="202122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have emerged that are primarily object-oriented, but that are also compatible with procedural methodology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164400"/>
            <a:ext cx="8520600" cy="4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83">
                <a:solidFill>
                  <a:srgbClr val="0A0A23"/>
                </a:solidFill>
                <a:highlight>
                  <a:srgbClr val="FFFFFF"/>
                </a:highlight>
              </a:rPr>
              <a:t>STRUCTURE of OOP</a:t>
            </a:r>
            <a:r>
              <a:rPr b="1" lang="en" sz="1650">
                <a:solidFill>
                  <a:srgbClr val="0A0A23"/>
                </a:solidFill>
                <a:highlight>
                  <a:srgbClr val="FFFFFF"/>
                </a:highlight>
              </a:rPr>
              <a:t>   —&gt;  </a:t>
            </a:r>
            <a:r>
              <a:rPr lang="en" sz="2350">
                <a:solidFill>
                  <a:srgbClr val="0A0A23"/>
                </a:solidFill>
                <a:highlight>
                  <a:srgbClr val="FFFFFF"/>
                </a:highlight>
              </a:rPr>
              <a:t>How would you run a </a:t>
            </a:r>
            <a:r>
              <a:rPr b="1" lang="en" sz="2350">
                <a:solidFill>
                  <a:srgbClr val="0A0A23"/>
                </a:solidFill>
                <a:highlight>
                  <a:srgbClr val="FFFFFF"/>
                </a:highlight>
              </a:rPr>
              <a:t>petshop</a:t>
            </a:r>
            <a:r>
              <a:rPr lang="en" sz="2350">
                <a:solidFill>
                  <a:srgbClr val="0A0A23"/>
                </a:solidFill>
                <a:highlight>
                  <a:srgbClr val="FFFFFF"/>
                </a:highlight>
              </a:rPr>
              <a:t>?</a:t>
            </a:r>
            <a:endParaRPr sz="2350">
              <a:solidFill>
                <a:srgbClr val="0A0A2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0A0A23"/>
              </a:solidFill>
              <a:highlight>
                <a:srgbClr val="FFFFFF"/>
              </a:highlight>
            </a:endParaRPr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183700" y="587100"/>
            <a:ext cx="8648700" cy="45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6666"/>
              <a:buFont typeface="Arial"/>
              <a:buNone/>
            </a:pPr>
            <a:r>
              <a:t/>
            </a:r>
            <a:endParaRPr sz="1650">
              <a:solidFill>
                <a:srgbClr val="0A0A2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80">
                <a:solidFill>
                  <a:schemeClr val="dk1"/>
                </a:solidFill>
              </a:rPr>
              <a:t>You have </a:t>
            </a:r>
            <a:r>
              <a:rPr b="1" lang="en" sz="4980">
                <a:solidFill>
                  <a:schemeClr val="dk1"/>
                </a:solidFill>
              </a:rPr>
              <a:t>to keep many data</a:t>
            </a:r>
            <a:r>
              <a:rPr lang="en" sz="4980">
                <a:solidFill>
                  <a:schemeClr val="dk1"/>
                </a:solidFill>
              </a:rPr>
              <a:t>:</a:t>
            </a:r>
            <a:endParaRPr sz="498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7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7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7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7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73">
                <a:solidFill>
                  <a:schemeClr val="dk1"/>
                </a:solidFill>
              </a:rPr>
              <a:t>And to be able to </a:t>
            </a:r>
            <a:r>
              <a:rPr b="1" lang="en" sz="4673">
                <a:solidFill>
                  <a:schemeClr val="dk1"/>
                </a:solidFill>
              </a:rPr>
              <a:t>operate this data!</a:t>
            </a:r>
            <a:endParaRPr b="1" sz="4673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673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673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73">
                <a:solidFill>
                  <a:schemeClr val="dk1"/>
                </a:solidFill>
              </a:rPr>
              <a:t>We can write code for </a:t>
            </a:r>
            <a:r>
              <a:rPr i="1" lang="en" sz="4673">
                <a:solidFill>
                  <a:schemeClr val="dk1"/>
                </a:solidFill>
              </a:rPr>
              <a:t>each item</a:t>
            </a:r>
            <a:r>
              <a:rPr lang="en" sz="4673">
                <a:solidFill>
                  <a:schemeClr val="dk1"/>
                </a:solidFill>
              </a:rPr>
              <a:t>, and operate them </a:t>
            </a:r>
            <a:r>
              <a:rPr i="1" lang="en" sz="4673">
                <a:solidFill>
                  <a:schemeClr val="dk1"/>
                </a:solidFill>
              </a:rPr>
              <a:t>separately</a:t>
            </a:r>
            <a:r>
              <a:rPr lang="en" sz="4673">
                <a:solidFill>
                  <a:schemeClr val="dk1"/>
                </a:solidFill>
              </a:rPr>
              <a:t> - </a:t>
            </a:r>
            <a:r>
              <a:rPr b="1" lang="en" sz="4673">
                <a:solidFill>
                  <a:schemeClr val="dk1"/>
                </a:solidFill>
              </a:rPr>
              <a:t>huge </a:t>
            </a:r>
            <a:r>
              <a:rPr lang="en" sz="4673">
                <a:solidFill>
                  <a:schemeClr val="dk1"/>
                </a:solidFill>
              </a:rPr>
              <a:t>and</a:t>
            </a:r>
            <a:r>
              <a:rPr b="1" lang="en" sz="4673">
                <a:solidFill>
                  <a:schemeClr val="dk1"/>
                </a:solidFill>
              </a:rPr>
              <a:t> long code</a:t>
            </a:r>
            <a:r>
              <a:rPr lang="en" sz="4673">
                <a:solidFill>
                  <a:schemeClr val="dk1"/>
                </a:solidFill>
              </a:rPr>
              <a:t>!</a:t>
            </a:r>
            <a:endParaRPr b="1" sz="4673">
              <a:solidFill>
                <a:schemeClr val="dk1"/>
              </a:solidFill>
            </a:endParaRPr>
          </a:p>
        </p:txBody>
      </p:sp>
      <p:grpSp>
        <p:nvGrpSpPr>
          <p:cNvPr id="97" name="Google Shape;97;p17"/>
          <p:cNvGrpSpPr/>
          <p:nvPr/>
        </p:nvGrpSpPr>
        <p:grpSpPr>
          <a:xfrm>
            <a:off x="4306774" y="1267474"/>
            <a:ext cx="4515401" cy="3031227"/>
            <a:chOff x="4316899" y="732524"/>
            <a:chExt cx="4515401" cy="3031227"/>
          </a:xfrm>
        </p:grpSpPr>
        <p:pic>
          <p:nvPicPr>
            <p:cNvPr id="98" name="Google Shape;98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16899" y="732524"/>
              <a:ext cx="1996125" cy="1939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59075" y="2007576"/>
              <a:ext cx="2373225" cy="1756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17"/>
            <p:cNvSpPr/>
            <p:nvPr/>
          </p:nvSpPr>
          <p:spPr>
            <a:xfrm rot="5400000">
              <a:off x="6392250" y="1144775"/>
              <a:ext cx="308400" cy="1417200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43750" name="adj4"/>
              </a:avLst>
            </a:prstGeom>
            <a:solidFill>
              <a:srgbClr val="FFFF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</p:grpSp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629" y="1285875"/>
            <a:ext cx="3793150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7168875" y="1285875"/>
            <a:ext cx="1653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And there </a:t>
            </a:r>
            <a:r>
              <a:rPr b="1" lang="en" sz="1000">
                <a:solidFill>
                  <a:schemeClr val="dk1"/>
                </a:solidFill>
              </a:rPr>
              <a:t>many brands</a:t>
            </a:r>
            <a:r>
              <a:rPr lang="en" sz="1000">
                <a:solidFill>
                  <a:schemeClr val="dk1"/>
                </a:solidFill>
              </a:rPr>
              <a:t> and </a:t>
            </a:r>
            <a:r>
              <a:rPr b="1" lang="en" sz="1000">
                <a:solidFill>
                  <a:schemeClr val="dk1"/>
                </a:solidFill>
              </a:rPr>
              <a:t>diverse types</a:t>
            </a:r>
            <a:r>
              <a:rPr lang="en" sz="1000">
                <a:solidFill>
                  <a:schemeClr val="dk1"/>
                </a:solidFill>
              </a:rPr>
              <a:t> of each product …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93950" y="281825"/>
            <a:ext cx="8983500" cy="48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7315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</a:rPr>
              <a:t>OR</a:t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50">
                <a:solidFill>
                  <a:srgbClr val="0A0A23"/>
                </a:solidFill>
                <a:highlight>
                  <a:srgbClr val="FFFFFF"/>
                </a:highlight>
              </a:rPr>
              <a:t>We can </a:t>
            </a:r>
            <a:r>
              <a:rPr b="1" lang="en" sz="1650">
                <a:solidFill>
                  <a:srgbClr val="0A0A23"/>
                </a:solidFill>
                <a:highlight>
                  <a:srgbClr val="FFFFFF"/>
                </a:highlight>
              </a:rPr>
              <a:t>group related information</a:t>
            </a:r>
            <a:r>
              <a:rPr lang="en" sz="1650">
                <a:solidFill>
                  <a:srgbClr val="0A0A23"/>
                </a:solidFill>
                <a:highlight>
                  <a:srgbClr val="FFFFFF"/>
                </a:highlight>
              </a:rPr>
              <a:t> together to produce </a:t>
            </a:r>
            <a:r>
              <a:rPr b="1" lang="en" sz="1650">
                <a:solidFill>
                  <a:srgbClr val="0A0A23"/>
                </a:solidFill>
                <a:highlight>
                  <a:srgbClr val="FFFFFF"/>
                </a:highlight>
              </a:rPr>
              <a:t>shorter</a:t>
            </a:r>
            <a:r>
              <a:rPr lang="en" sz="1650">
                <a:solidFill>
                  <a:srgbClr val="0A0A23"/>
                </a:solidFill>
                <a:highlight>
                  <a:srgbClr val="FFFFFF"/>
                </a:highlight>
              </a:rPr>
              <a:t> and more </a:t>
            </a:r>
            <a:r>
              <a:rPr b="1" lang="en" sz="1650">
                <a:solidFill>
                  <a:srgbClr val="0A0A23"/>
                </a:solidFill>
                <a:highlight>
                  <a:srgbClr val="FFFFFF"/>
                </a:highlight>
              </a:rPr>
              <a:t>reusable code!</a:t>
            </a:r>
            <a:endParaRPr b="1"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125" y="779087"/>
            <a:ext cx="5557550" cy="339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4549" l="5651" r="0" t="7282"/>
          <a:stretch/>
        </p:blipFill>
        <p:spPr>
          <a:xfrm>
            <a:off x="0" y="104297"/>
            <a:ext cx="9143998" cy="4804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170575" y="90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At first </a:t>
            </a:r>
            <a:r>
              <a:rPr lang="en" sz="2400"/>
              <a:t>we need to create a </a:t>
            </a:r>
            <a:r>
              <a:rPr b="1" lang="en" sz="2400"/>
              <a:t>class</a:t>
            </a:r>
            <a:endParaRPr b="1" sz="4100"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65600" y="1049700"/>
            <a:ext cx="9078300" cy="40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</a:t>
            </a:r>
            <a:r>
              <a:rPr b="1" i="1" lang="en">
                <a:solidFill>
                  <a:schemeClr val="dk1"/>
                </a:solidFill>
              </a:rPr>
              <a:t>class</a:t>
            </a:r>
            <a:r>
              <a:rPr lang="en">
                <a:solidFill>
                  <a:schemeClr val="dk1"/>
                </a:solidFill>
              </a:rPr>
              <a:t> is like a </a:t>
            </a:r>
            <a:r>
              <a:rPr i="1" lang="en">
                <a:solidFill>
                  <a:schemeClr val="dk1"/>
                </a:solidFill>
              </a:rPr>
              <a:t>set of instructions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 describes the </a:t>
            </a:r>
            <a:r>
              <a:rPr i="1" lang="en">
                <a:solidFill>
                  <a:schemeClr val="dk1"/>
                </a:solidFill>
              </a:rPr>
              <a:t>methods (functions)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</a:t>
            </a:r>
            <a:r>
              <a:rPr i="1" lang="en">
                <a:solidFill>
                  <a:schemeClr val="dk1"/>
                </a:solidFill>
              </a:rPr>
              <a:t>properties (variables)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that </a:t>
            </a:r>
            <a:r>
              <a:rPr b="1" lang="en">
                <a:solidFill>
                  <a:schemeClr val="dk1"/>
                </a:solidFill>
              </a:rPr>
              <a:t>will exist</a:t>
            </a:r>
            <a:r>
              <a:rPr lang="en">
                <a:solidFill>
                  <a:schemeClr val="dk1"/>
                </a:solidFill>
              </a:rPr>
              <a:t> in an object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when it's created.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215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50">
                <a:solidFill>
                  <a:srgbClr val="0A0A23"/>
                </a:solidFill>
                <a:highlight>
                  <a:srgbClr val="FFFFFF"/>
                </a:highlight>
              </a:rPr>
              <a:t>2. C</a:t>
            </a:r>
            <a:r>
              <a:rPr lang="en" sz="2150">
                <a:solidFill>
                  <a:srgbClr val="0A0A23"/>
                </a:solidFill>
                <a:highlight>
                  <a:srgbClr val="FFFFFF"/>
                </a:highlight>
              </a:rPr>
              <a:t>lass template contains </a:t>
            </a:r>
            <a:r>
              <a:rPr b="1" lang="en" sz="2150">
                <a:solidFill>
                  <a:srgbClr val="0A0A23"/>
                </a:solidFill>
                <a:highlight>
                  <a:srgbClr val="FFFFFF"/>
                </a:highlight>
              </a:rPr>
              <a:t>attributes </a:t>
            </a:r>
            <a:r>
              <a:rPr lang="en" sz="2150">
                <a:solidFill>
                  <a:srgbClr val="0A0A23"/>
                </a:solidFill>
                <a:highlight>
                  <a:srgbClr val="FFFFFF"/>
                </a:highlight>
              </a:rPr>
              <a:t>which represent the state of an object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0" l="0" r="0" t="3128"/>
          <a:stretch/>
        </p:blipFill>
        <p:spPr>
          <a:xfrm>
            <a:off x="5261600" y="221574"/>
            <a:ext cx="3882401" cy="28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 rotWithShape="1">
          <a:blip r:embed="rId4">
            <a:alphaModFix/>
          </a:blip>
          <a:srcRect b="24709" l="0" r="0" t="20406"/>
          <a:stretch/>
        </p:blipFill>
        <p:spPr>
          <a:xfrm>
            <a:off x="2186900" y="4120550"/>
            <a:ext cx="2027849" cy="83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 rotWithShape="1">
          <a:blip r:embed="rId5">
            <a:alphaModFix/>
          </a:blip>
          <a:srcRect b="15730" l="0" r="0" t="19401"/>
          <a:stretch/>
        </p:blipFill>
        <p:spPr>
          <a:xfrm>
            <a:off x="5138600" y="4213825"/>
            <a:ext cx="1329899" cy="64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170575" y="90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3. </a:t>
            </a:r>
            <a:r>
              <a:rPr b="1" lang="en" sz="1700">
                <a:solidFill>
                  <a:srgbClr val="2D3748"/>
                </a:solidFill>
                <a:highlight>
                  <a:srgbClr val="FFFFFF"/>
                </a:highlight>
              </a:rPr>
              <a:t>Many objects</a:t>
            </a:r>
            <a:r>
              <a:rPr lang="en" sz="1700">
                <a:solidFill>
                  <a:srgbClr val="2D3748"/>
                </a:solidFill>
                <a:highlight>
                  <a:srgbClr val="FFFFFF"/>
                </a:highlight>
              </a:rPr>
              <a:t> with </a:t>
            </a:r>
            <a:r>
              <a:rPr i="1" lang="en" sz="1700">
                <a:solidFill>
                  <a:srgbClr val="2D3748"/>
                </a:solidFill>
                <a:highlight>
                  <a:srgbClr val="FFFFFF"/>
                </a:highlight>
              </a:rPr>
              <a:t>unique values</a:t>
            </a:r>
            <a:r>
              <a:rPr lang="en" sz="1700">
                <a:solidFill>
                  <a:srgbClr val="2D3748"/>
                </a:solidFill>
                <a:highlight>
                  <a:srgbClr val="FFFFFF"/>
                </a:highlight>
              </a:rPr>
              <a:t> can be created from a </a:t>
            </a:r>
            <a:r>
              <a:rPr b="1" lang="en" sz="1700">
                <a:solidFill>
                  <a:srgbClr val="2D3748"/>
                </a:solidFill>
                <a:highlight>
                  <a:srgbClr val="FFFFFF"/>
                </a:highlight>
              </a:rPr>
              <a:t>single definition</a:t>
            </a:r>
            <a:endParaRPr b="1" sz="4100"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170575" y="786925"/>
            <a:ext cx="8765100" cy="43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Same </a:t>
            </a:r>
            <a:r>
              <a:rPr i="1" lang="en">
                <a:solidFill>
                  <a:schemeClr val="dk1"/>
                </a:solidFill>
              </a:rPr>
              <a:t>properties </a:t>
            </a:r>
            <a:r>
              <a:rPr lang="en">
                <a:solidFill>
                  <a:schemeClr val="dk1"/>
                </a:solidFill>
              </a:rPr>
              <a:t>(already exist in the class constructor)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gain</a:t>
            </a:r>
            <a:r>
              <a:rPr i="1" lang="en">
                <a:solidFill>
                  <a:schemeClr val="dk1"/>
                </a:solidFill>
              </a:rPr>
              <a:t> unique </a:t>
            </a:r>
            <a:r>
              <a:rPr lang="en">
                <a:solidFill>
                  <a:schemeClr val="dk1"/>
                </a:solidFill>
              </a:rPr>
              <a:t>values result in unique objects.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b="0" l="0" r="0" t="11221"/>
          <a:stretch/>
        </p:blipFill>
        <p:spPr>
          <a:xfrm>
            <a:off x="5296300" y="1877915"/>
            <a:ext cx="2401200" cy="3016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 rotWithShape="1">
          <a:blip r:embed="rId4">
            <a:alphaModFix/>
          </a:blip>
          <a:srcRect b="0" l="0" r="0" t="14288"/>
          <a:stretch/>
        </p:blipFill>
        <p:spPr>
          <a:xfrm>
            <a:off x="1615600" y="1981325"/>
            <a:ext cx="2401199" cy="291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